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12B26-5502-43F6-926F-DAD40B040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r>
              <a:rPr lang="hr-HR" sz="5500">
                <a:solidFill>
                  <a:schemeClr val="tx2"/>
                </a:solidFill>
              </a:rPr>
              <a:t>Završni rad br. 6830</a:t>
            </a:r>
            <a:br>
              <a:rPr lang="hr-HR" sz="5500">
                <a:solidFill>
                  <a:schemeClr val="tx2"/>
                </a:solidFill>
              </a:rPr>
            </a:br>
            <a:r>
              <a:rPr lang="hr-HR" sz="5500">
                <a:solidFill>
                  <a:schemeClr val="tx2"/>
                </a:solidFill>
              </a:rPr>
              <a:t>Poboljšanje kvalitete slike primjenom filtriranja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0AC6B-B892-4CAB-B5C8-5B1C6B8B4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1181914"/>
          </a:xfrm>
        </p:spPr>
        <p:txBody>
          <a:bodyPr>
            <a:normAutofit fontScale="92500" lnSpcReduction="10000"/>
          </a:bodyPr>
          <a:lstStyle/>
          <a:p>
            <a:r>
              <a:rPr lang="hr-HR" dirty="0">
                <a:solidFill>
                  <a:schemeClr val="accent1"/>
                </a:solidFill>
              </a:rPr>
              <a:t>Ema Popović</a:t>
            </a:r>
          </a:p>
          <a:p>
            <a:r>
              <a:rPr lang="hr-HR" dirty="0">
                <a:solidFill>
                  <a:schemeClr val="accent1"/>
                </a:solidFill>
              </a:rPr>
              <a:t>Mentorica: prof. dr. sc. Sonja Grgić</a:t>
            </a:r>
          </a:p>
          <a:p>
            <a:r>
              <a:rPr lang="hr-HR" dirty="0">
                <a:solidFill>
                  <a:schemeClr val="accent1"/>
                </a:solidFill>
              </a:rPr>
              <a:t>Fakultet elektrotehnike i računarstva, Sveučilište u Zagrebu</a:t>
            </a:r>
          </a:p>
        </p:txBody>
      </p:sp>
    </p:spTree>
    <p:extLst>
      <p:ext uri="{BB962C8B-B14F-4D97-AF65-F5344CB8AC3E}">
        <p14:creationId xmlns:p14="http://schemas.microsoft.com/office/powerpoint/2010/main" val="410935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3BD9-BAC5-4EB1-A6CA-FBDC1A12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hr-HR" dirty="0"/>
              <a:t>Poboljšanje kontrasta</a:t>
            </a:r>
            <a:br>
              <a:rPr lang="hr-HR" dirty="0"/>
            </a:br>
            <a:br>
              <a:rPr lang="hr-HR" dirty="0"/>
            </a:br>
            <a:r>
              <a:rPr lang="hr-HR" sz="2800" dirty="0"/>
              <a:t>Ujednačavanje </a:t>
            </a:r>
            <a:r>
              <a:rPr lang="hr-HR" sz="2800" dirty="0" err="1"/>
              <a:t>histograma</a:t>
            </a:r>
            <a:r>
              <a:rPr lang="hr-HR" sz="2800" dirty="0"/>
              <a:t> (2)</a:t>
            </a:r>
            <a:endParaRPr lang="hr-HR" dirty="0"/>
          </a:p>
        </p:txBody>
      </p:sp>
      <p:pic>
        <p:nvPicPr>
          <p:cNvPr id="11" name="Content Placeholder 10" descr="A fountain in front of a house&#10;&#10;Description automatically generated">
            <a:extLst>
              <a:ext uri="{FF2B5EF4-FFF2-40B4-BE49-F238E27FC236}">
                <a16:creationId xmlns:a16="http://schemas.microsoft.com/office/drawing/2014/main" id="{7DE88375-65C6-4861-840C-4A8D761AD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336" y="863600"/>
            <a:ext cx="6834003" cy="5121275"/>
          </a:xfrm>
        </p:spPr>
      </p:pic>
    </p:spTree>
    <p:extLst>
      <p:ext uri="{BB962C8B-B14F-4D97-AF65-F5344CB8AC3E}">
        <p14:creationId xmlns:p14="http://schemas.microsoft.com/office/powerpoint/2010/main" val="35252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EBAA-2AC4-404B-AE90-27B2B95B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0241"/>
            <a:ext cx="3544887" cy="362837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Uklanjanje šuma</a:t>
            </a:r>
            <a:br>
              <a:rPr lang="hr-HR" dirty="0"/>
            </a:br>
            <a:r>
              <a:rPr lang="hr-HR" sz="2800" dirty="0"/>
              <a:t>- Filtar srednje vrijednosti</a:t>
            </a:r>
            <a:br>
              <a:rPr lang="hr-HR" sz="2800" dirty="0"/>
            </a:br>
            <a:r>
              <a:rPr lang="hr-HR" sz="2800" dirty="0"/>
              <a:t>- Filtar srednjeg člana</a:t>
            </a:r>
            <a:br>
              <a:rPr lang="hr-HR" sz="2800" dirty="0"/>
            </a:br>
            <a:r>
              <a:rPr lang="hr-HR" sz="2800" dirty="0"/>
              <a:t>- </a:t>
            </a:r>
            <a:r>
              <a:rPr lang="hr-HR" sz="2800" dirty="0" err="1"/>
              <a:t>Nelokalni</a:t>
            </a:r>
            <a:r>
              <a:rPr lang="hr-HR" sz="2800" dirty="0"/>
              <a:t> algoritam srednje vrijednosti</a:t>
            </a:r>
            <a:endParaRPr lang="hr-HR" dirty="0"/>
          </a:p>
        </p:txBody>
      </p:sp>
      <p:pic>
        <p:nvPicPr>
          <p:cNvPr id="5" name="Content Placeholder 4" descr="A small house in a body of water&#10;&#10;Description automatically generated">
            <a:extLst>
              <a:ext uri="{FF2B5EF4-FFF2-40B4-BE49-F238E27FC236}">
                <a16:creationId xmlns:a16="http://schemas.microsoft.com/office/drawing/2014/main" id="{0934B7C6-40EF-4CD0-8DB3-743F3A551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612" y="1302907"/>
            <a:ext cx="7990361" cy="4243041"/>
          </a:xfrm>
        </p:spPr>
      </p:pic>
    </p:spTree>
    <p:extLst>
      <p:ext uri="{BB962C8B-B14F-4D97-AF65-F5344CB8AC3E}">
        <p14:creationId xmlns:p14="http://schemas.microsoft.com/office/powerpoint/2010/main" val="171906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BE295-A804-4BD1-9EEB-763E006E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52" y="4726799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Gama-</a:t>
            </a:r>
            <a:r>
              <a:rPr lang="en-US" sz="5900" spc="-100" dirty="0" err="1"/>
              <a:t>korekcija</a:t>
            </a:r>
            <a:endParaRPr lang="en-US" sz="5900" spc="-1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12F6D89-DB21-4F5B-9051-0F8DA5F79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7" t="38611" r="79375" b="57917"/>
          <a:stretch/>
        </p:blipFill>
        <p:spPr>
          <a:xfrm>
            <a:off x="8483655" y="5050952"/>
            <a:ext cx="1573216" cy="485560"/>
          </a:xfrm>
          <a:prstGeom prst="rect">
            <a:avLst/>
          </a:prstGeom>
        </p:spPr>
      </p:pic>
      <p:pic>
        <p:nvPicPr>
          <p:cNvPr id="5" name="Picture 4" descr="A path with grass and trees&#10;&#10;Description automatically generated">
            <a:extLst>
              <a:ext uri="{FF2B5EF4-FFF2-40B4-BE49-F238E27FC236}">
                <a16:creationId xmlns:a16="http://schemas.microsoft.com/office/drawing/2014/main" id="{2E85B419-BB3A-4C31-A515-9764B29B0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3" y="1065511"/>
            <a:ext cx="5479200" cy="2739600"/>
          </a:xfrm>
          <a:prstGeom prst="rect">
            <a:avLst/>
          </a:prstGeom>
        </p:spPr>
      </p:pic>
      <p:pic>
        <p:nvPicPr>
          <p:cNvPr id="7" name="Picture 6" descr="A picture containing outdoor, grass, building, clock&#10;&#10;Description automatically generated">
            <a:extLst>
              <a:ext uri="{FF2B5EF4-FFF2-40B4-BE49-F238E27FC236}">
                <a16:creationId xmlns:a16="http://schemas.microsoft.com/office/drawing/2014/main" id="{2B6AC5AA-3EF9-4237-AD0E-34A1FB76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65511"/>
            <a:ext cx="5479200" cy="27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A2F8-CE32-4E29-B81E-7386EE0C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Filtriranje u frekvencijskoj domeni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FB39-3965-4D36-B3BF-7BE31E361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3200" dirty="0"/>
              <a:t>Slika u frekvencijskoj domeni se dobiva pomoću diskretne </a:t>
            </a:r>
            <a:r>
              <a:rPr lang="hr-HR" sz="3200" dirty="0" err="1"/>
              <a:t>Fourierove</a:t>
            </a:r>
            <a:r>
              <a:rPr lang="hr-HR" sz="3200" dirty="0"/>
              <a:t> transformacije (DFT)</a:t>
            </a:r>
          </a:p>
          <a:p>
            <a:endParaRPr lang="hr-HR" sz="3200" dirty="0"/>
          </a:p>
          <a:p>
            <a:r>
              <a:rPr lang="hr-HR" sz="3200" dirty="0"/>
              <a:t>Na transformaciju se djeluje željenim filtrom</a:t>
            </a:r>
          </a:p>
          <a:p>
            <a:endParaRPr lang="hr-HR" sz="3200" dirty="0"/>
          </a:p>
          <a:p>
            <a:r>
              <a:rPr lang="hr-HR" sz="3200" dirty="0"/>
              <a:t>Rezultat filtriranja nakon inverzne DFT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771855-6A55-4938-BFE2-ACDE4FC2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5" t="34444" r="47656" b="61251"/>
          <a:stretch/>
        </p:blipFill>
        <p:spPr>
          <a:xfrm>
            <a:off x="5448267" y="2762250"/>
            <a:ext cx="4157202" cy="523875"/>
          </a:xfrm>
          <a:prstGeom prst="rect">
            <a:avLst/>
          </a:prstGeom>
        </p:spPr>
      </p:pic>
      <p:pic>
        <p:nvPicPr>
          <p:cNvPr id="7" name="Picture 6" descr="Popovic_Zavrsni_rad.pdf - Adobe Acrobat Reader DC">
            <a:extLst>
              <a:ext uri="{FF2B5EF4-FFF2-40B4-BE49-F238E27FC236}">
                <a16:creationId xmlns:a16="http://schemas.microsoft.com/office/drawing/2014/main" id="{D3E15E83-E8F9-41AB-9F14-62CA40851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3" t="66325" r="53203" b="30497"/>
          <a:stretch/>
        </p:blipFill>
        <p:spPr>
          <a:xfrm>
            <a:off x="5448267" y="4397312"/>
            <a:ext cx="2816303" cy="3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DC94-5ABA-4AF2-A38B-BB42647F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5" y="1697927"/>
            <a:ext cx="2947482" cy="2438895"/>
          </a:xfrm>
        </p:spPr>
        <p:txBody>
          <a:bodyPr/>
          <a:lstStyle/>
          <a:p>
            <a:r>
              <a:rPr lang="hr-HR" dirty="0" err="1"/>
              <a:t>Low-pass</a:t>
            </a:r>
            <a:r>
              <a:rPr lang="hr-HR" dirty="0"/>
              <a:t> filtar</a:t>
            </a:r>
            <a:br>
              <a:rPr lang="hr-HR" dirty="0"/>
            </a:br>
            <a:br>
              <a:rPr lang="hr-HR" dirty="0"/>
            </a:br>
            <a:r>
              <a:rPr lang="hr-HR" sz="2800" dirty="0"/>
              <a:t>- uklanja visoke frekvencije</a:t>
            </a:r>
            <a:endParaRPr lang="hr-HR" dirty="0"/>
          </a:p>
        </p:txBody>
      </p:sp>
      <p:pic>
        <p:nvPicPr>
          <p:cNvPr id="5" name="Content Placeholder 4" descr="A view of a building&#10;&#10;Description automatically generated">
            <a:extLst>
              <a:ext uri="{FF2B5EF4-FFF2-40B4-BE49-F238E27FC236}">
                <a16:creationId xmlns:a16="http://schemas.microsoft.com/office/drawing/2014/main" id="{5082988C-BB4D-4925-8B88-52E47BA7D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713" y="1450276"/>
            <a:ext cx="7914894" cy="3957447"/>
          </a:xfrm>
        </p:spPr>
      </p:pic>
      <p:pic>
        <p:nvPicPr>
          <p:cNvPr id="4" name="Picture 3" descr="Popovic_Zavrsni_rad.pdf - Adobe Acrobat Reader DC">
            <a:extLst>
              <a:ext uri="{FF2B5EF4-FFF2-40B4-BE49-F238E27FC236}">
                <a16:creationId xmlns:a16="http://schemas.microsoft.com/office/drawing/2014/main" id="{C2D2A9DC-425E-4EDD-A957-ABEEE6E9C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8" t="53033" r="52734" b="38443"/>
          <a:stretch/>
        </p:blipFill>
        <p:spPr>
          <a:xfrm>
            <a:off x="278971" y="4255197"/>
            <a:ext cx="2883330" cy="9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0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FA77-9CE4-4078-A054-267DED03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743075"/>
            <a:ext cx="2947482" cy="2400795"/>
          </a:xfrm>
        </p:spPr>
        <p:txBody>
          <a:bodyPr/>
          <a:lstStyle/>
          <a:p>
            <a:r>
              <a:rPr lang="hr-HR" dirty="0" err="1"/>
              <a:t>High-pass</a:t>
            </a:r>
            <a:r>
              <a:rPr lang="hr-HR" dirty="0"/>
              <a:t> filtar</a:t>
            </a:r>
            <a:br>
              <a:rPr lang="hr-HR" dirty="0"/>
            </a:br>
            <a:br>
              <a:rPr lang="hr-HR" dirty="0"/>
            </a:br>
            <a:r>
              <a:rPr lang="hr-HR" sz="2800" dirty="0"/>
              <a:t>- uklanja niske frekvencije</a:t>
            </a:r>
            <a:endParaRPr lang="hr-HR" dirty="0"/>
          </a:p>
        </p:txBody>
      </p:sp>
      <p:pic>
        <p:nvPicPr>
          <p:cNvPr id="5" name="Content Placeholder 4" descr="An old photo of a castle&#10;&#10;Description automatically generated">
            <a:extLst>
              <a:ext uri="{FF2B5EF4-FFF2-40B4-BE49-F238E27FC236}">
                <a16:creationId xmlns:a16="http://schemas.microsoft.com/office/drawing/2014/main" id="{EEBB84EC-DAD3-4EE8-A504-0BCEA189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763" y="1445328"/>
            <a:ext cx="7916400" cy="3958200"/>
          </a:xfrm>
        </p:spPr>
      </p:pic>
      <p:pic>
        <p:nvPicPr>
          <p:cNvPr id="4" name="Picture 3" descr="Popovic_Zavrsni_rad.pdf - Adobe Acrobat Reader DC">
            <a:extLst>
              <a:ext uri="{FF2B5EF4-FFF2-40B4-BE49-F238E27FC236}">
                <a16:creationId xmlns:a16="http://schemas.microsoft.com/office/drawing/2014/main" id="{5DAE3853-45D2-4D7C-86E6-1516F6DB2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31" t="50000" r="52188" b="41765"/>
          <a:stretch/>
        </p:blipFill>
        <p:spPr>
          <a:xfrm>
            <a:off x="252919" y="4297038"/>
            <a:ext cx="2874831" cy="8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E2AB-D68A-4E5B-BC17-27766AB0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Programska podrška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0D95-9AE9-4AAB-B2A4-CFB83CE29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3200" dirty="0"/>
              <a:t>Programski jezik Python</a:t>
            </a:r>
          </a:p>
          <a:p>
            <a:pPr lvl="1"/>
            <a:r>
              <a:rPr lang="hr-HR" sz="2800" dirty="0"/>
              <a:t>Biblioteke </a:t>
            </a:r>
            <a:r>
              <a:rPr lang="hr-HR" sz="2800" dirty="0" err="1"/>
              <a:t>NumPy</a:t>
            </a:r>
            <a:r>
              <a:rPr lang="hr-HR" sz="2800" dirty="0"/>
              <a:t> i </a:t>
            </a:r>
            <a:r>
              <a:rPr lang="hr-HR" sz="2800" dirty="0" err="1"/>
              <a:t>Matplotlib</a:t>
            </a:r>
            <a:endParaRPr lang="hr-HR" sz="2800" dirty="0"/>
          </a:p>
          <a:p>
            <a:endParaRPr lang="hr-HR" sz="3200" dirty="0"/>
          </a:p>
          <a:p>
            <a:r>
              <a:rPr lang="hr-HR" sz="3200" dirty="0"/>
              <a:t>Biblioteka </a:t>
            </a:r>
            <a:r>
              <a:rPr lang="hr-HR" sz="3200" dirty="0" err="1"/>
              <a:t>OpenCV</a:t>
            </a:r>
            <a:endParaRPr lang="hr-HR" sz="3200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002569BB-E713-4A35-B6DE-D2E9E7B1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68" y="864108"/>
            <a:ext cx="1800000" cy="1800000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35460CB-A50E-4E0F-9A39-3B3DFE848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99"/>
          <a:stretch/>
        </p:blipFill>
        <p:spPr>
          <a:xfrm>
            <a:off x="9279119" y="4017150"/>
            <a:ext cx="190534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5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727A-EB8D-4A56-A8FB-D8E8D81E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4B71-A28F-4F0A-97B2-3ECC2B22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3200" dirty="0"/>
              <a:t>Poboljšanje kvalitete koristi se u mnoge svrhe</a:t>
            </a:r>
          </a:p>
          <a:p>
            <a:r>
              <a:rPr lang="hr-HR" sz="3200" dirty="0"/>
              <a:t>Prostorni filtri izravno mijenjaju vrijednosti piksela kroz </a:t>
            </a:r>
            <a:r>
              <a:rPr lang="hr-HR" sz="3200" dirty="0" err="1"/>
              <a:t>konvolucijske</a:t>
            </a:r>
            <a:r>
              <a:rPr lang="hr-HR" sz="3200" dirty="0"/>
              <a:t> maske</a:t>
            </a:r>
          </a:p>
          <a:p>
            <a:r>
              <a:rPr lang="hr-HR" sz="3200" dirty="0"/>
              <a:t>Frekvencijski filtri manipuliraju frekvencijama i time mijenjaju željena područja </a:t>
            </a:r>
          </a:p>
        </p:txBody>
      </p:sp>
    </p:spTree>
    <p:extLst>
      <p:ext uri="{BB962C8B-B14F-4D97-AF65-F5344CB8AC3E}">
        <p14:creationId xmlns:p14="http://schemas.microsoft.com/office/powerpoint/2010/main" val="322936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7F722-17A6-4A0C-906E-D1CBA849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solidFill>
                  <a:schemeClr val="tx2"/>
                </a:solidFill>
              </a:rPr>
              <a:t>Hvala na pažnji! </a:t>
            </a:r>
            <a:r>
              <a:rPr lang="en-US" sz="5900" spc="-10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5900" spc="-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FA5B-2433-4ADF-BBD7-DBA2EDA8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Digitalna obrada slike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3BB9-84AC-4813-8648-F984E443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3200" dirty="0"/>
              <a:t>Filmska industrija, forenzika, znanost, medicina itd.</a:t>
            </a:r>
          </a:p>
          <a:p>
            <a:pPr marL="0" indent="0">
              <a:buNone/>
            </a:pPr>
            <a:endParaRPr lang="hr-HR" sz="3200" dirty="0"/>
          </a:p>
          <a:p>
            <a:r>
              <a:rPr lang="hr-HR" sz="3200" dirty="0"/>
              <a:t>Poboljšanje kvalitete slike</a:t>
            </a:r>
          </a:p>
          <a:p>
            <a:pPr lvl="1"/>
            <a:r>
              <a:rPr lang="hr-HR" sz="2800" dirty="0"/>
              <a:t>Jedan od elemenata digitalne obrade</a:t>
            </a:r>
          </a:p>
          <a:p>
            <a:pPr lvl="1"/>
            <a:r>
              <a:rPr lang="hr-HR" sz="2800" dirty="0"/>
              <a:t>Tehnike kojima je cilj poboljšati kvalitetu</a:t>
            </a:r>
          </a:p>
          <a:p>
            <a:pPr lvl="1"/>
            <a:r>
              <a:rPr lang="hr-HR" sz="2800" dirty="0"/>
              <a:t>Obrada u prostornoj i frekvencijskoj domeni</a:t>
            </a:r>
          </a:p>
        </p:txBody>
      </p:sp>
    </p:spTree>
    <p:extLst>
      <p:ext uri="{BB962C8B-B14F-4D97-AF65-F5344CB8AC3E}">
        <p14:creationId xmlns:p14="http://schemas.microsoft.com/office/powerpoint/2010/main" val="355449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281FA-190A-4960-902B-C1B2EB6A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hr-HR"/>
              <a:t>Filtriranje u prostornoj domeni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CC03-24C3-44A0-A7D6-1686E137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hr-HR" sz="2400" dirty="0">
                <a:solidFill>
                  <a:srgbClr val="FFFFFF"/>
                </a:solidFill>
              </a:rPr>
              <a:t>Slika je opisana kao matrica veličine </a:t>
            </a:r>
            <a:r>
              <a:rPr lang="hr-HR" sz="2400" dirty="0" err="1">
                <a:solidFill>
                  <a:srgbClr val="FFFFFF"/>
                </a:solidFill>
              </a:rPr>
              <a:t>MxN</a:t>
            </a:r>
            <a:r>
              <a:rPr lang="hr-HR" sz="2400" dirty="0">
                <a:solidFill>
                  <a:srgbClr val="FFFFFF"/>
                </a:solidFill>
              </a:rPr>
              <a:t>.</a:t>
            </a:r>
          </a:p>
          <a:p>
            <a:r>
              <a:rPr lang="hr-HR" sz="2400" dirty="0" err="1">
                <a:solidFill>
                  <a:srgbClr val="FFFFFF"/>
                </a:solidFill>
              </a:rPr>
              <a:t>Konvolucija</a:t>
            </a:r>
            <a:r>
              <a:rPr lang="hr-HR" sz="2400" dirty="0">
                <a:solidFill>
                  <a:srgbClr val="FFFFFF"/>
                </a:solidFill>
              </a:rPr>
              <a:t> svakom pikselu modificira vrijednost na način određen </a:t>
            </a:r>
            <a:r>
              <a:rPr lang="hr-HR" sz="2400" dirty="0" err="1">
                <a:solidFill>
                  <a:srgbClr val="FFFFFF"/>
                </a:solidFill>
              </a:rPr>
              <a:t>konvolucijskom</a:t>
            </a:r>
            <a:r>
              <a:rPr lang="hr-HR" sz="2400" dirty="0">
                <a:solidFill>
                  <a:srgbClr val="FFFFFF"/>
                </a:solidFill>
              </a:rPr>
              <a:t> maskom.</a:t>
            </a:r>
          </a:p>
          <a:p>
            <a:endParaRPr lang="hr-HR" dirty="0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AACBD2-BD1C-4A50-A25E-B802ED772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40554" r="25078" b="30973"/>
          <a:stretch/>
        </p:blipFill>
        <p:spPr>
          <a:xfrm>
            <a:off x="5137463" y="2378999"/>
            <a:ext cx="6193767" cy="20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CEF7D-8F41-4181-BA65-6B6EC1B8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80" y="1359766"/>
            <a:ext cx="4375529" cy="26060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5000" spc="-100" dirty="0" err="1"/>
              <a:t>Zamućenje</a:t>
            </a:r>
            <a:br>
              <a:rPr lang="hr-HR" sz="5000" spc="-100" dirty="0"/>
            </a:br>
            <a:r>
              <a:rPr lang="hr-HR" sz="2800" spc="-100" dirty="0"/>
              <a:t>- Filtar srednje vrijednosti</a:t>
            </a:r>
            <a:br>
              <a:rPr lang="hr-HR" sz="2800" spc="-100" dirty="0"/>
            </a:br>
            <a:r>
              <a:rPr lang="hr-HR" sz="2800" spc="-100" dirty="0"/>
              <a:t>- Filtar vrijednosti srednjeg člana</a:t>
            </a:r>
            <a:br>
              <a:rPr lang="hr-HR" sz="2800" spc="-100" dirty="0"/>
            </a:br>
            <a:r>
              <a:rPr lang="hr-HR" sz="2800" spc="-100" dirty="0"/>
              <a:t>- </a:t>
            </a:r>
            <a:r>
              <a:rPr lang="hr-HR" sz="2800" spc="-100" dirty="0" err="1"/>
              <a:t>Gaussov</a:t>
            </a:r>
            <a:r>
              <a:rPr lang="hr-HR" sz="2800" spc="-100" dirty="0"/>
              <a:t> filtar</a:t>
            </a:r>
            <a:endParaRPr lang="en-US" sz="5000" spc="-100" dirty="0"/>
          </a:p>
        </p:txBody>
      </p:sp>
      <p:pic>
        <p:nvPicPr>
          <p:cNvPr id="5" name="Content Placeholder 4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1260F1E5-8E16-489E-BFA8-C618C1E33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459029"/>
            <a:ext cx="6367271" cy="39317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CDE9A7-0541-4749-A394-AB4F40045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7" t="48889" r="27266" b="33055"/>
          <a:stretch/>
        </p:blipFill>
        <p:spPr>
          <a:xfrm>
            <a:off x="1432969" y="4195190"/>
            <a:ext cx="1772804" cy="13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90182-EC9F-4E67-AB80-5032ADAF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66" y="758952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 err="1"/>
              <a:t>Detekcija</a:t>
            </a:r>
            <a:r>
              <a:rPr lang="en-US" sz="4600" spc="-100" dirty="0"/>
              <a:t> </a:t>
            </a:r>
            <a:r>
              <a:rPr lang="en-US" sz="4600" spc="-100" dirty="0" err="1"/>
              <a:t>rubova</a:t>
            </a:r>
            <a:br>
              <a:rPr lang="en-US" sz="4600" spc="-100" dirty="0"/>
            </a:br>
            <a:br>
              <a:rPr lang="en-US" sz="4600" spc="-100" dirty="0"/>
            </a:br>
            <a:r>
              <a:rPr lang="en-US" spc="-100" dirty="0" err="1"/>
              <a:t>Sobelov</a:t>
            </a:r>
            <a:r>
              <a:rPr lang="en-US" spc="-100" dirty="0"/>
              <a:t> </a:t>
            </a:r>
            <a:r>
              <a:rPr lang="en-US" spc="-100" dirty="0" err="1"/>
              <a:t>filtar</a:t>
            </a:r>
            <a:endParaRPr lang="en-US" sz="4600" spc="-100" dirty="0"/>
          </a:p>
        </p:txBody>
      </p:sp>
      <p:pic>
        <p:nvPicPr>
          <p:cNvPr id="11" name="Content Placeholder 10" descr="A castle on top of a building&#10;&#10;Description automatically generated">
            <a:extLst>
              <a:ext uri="{FF2B5EF4-FFF2-40B4-BE49-F238E27FC236}">
                <a16:creationId xmlns:a16="http://schemas.microsoft.com/office/drawing/2014/main" id="{DD3610EE-BDD4-43F4-85F7-E75775E70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932" y="216446"/>
            <a:ext cx="4282654" cy="641596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A31D10-2F08-437E-9B26-97C2B33A4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69" t="48889" r="48332" b="26333"/>
          <a:stretch/>
        </p:blipFill>
        <p:spPr>
          <a:xfrm>
            <a:off x="98139" y="4663992"/>
            <a:ext cx="2130711" cy="1133475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2A7013-6152-437A-A980-0432D7300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6" t="48889" r="8673" b="26333"/>
          <a:stretch/>
        </p:blipFill>
        <p:spPr>
          <a:xfrm>
            <a:off x="2348976" y="4663991"/>
            <a:ext cx="2173126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9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DFCD-1FA7-4810-AD79-A2D2A090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14" y="1514665"/>
            <a:ext cx="3258688" cy="38195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 err="1"/>
              <a:t>Detekcija</a:t>
            </a:r>
            <a:r>
              <a:rPr lang="en-US" sz="4600" spc="-100" dirty="0"/>
              <a:t> </a:t>
            </a:r>
            <a:r>
              <a:rPr lang="en-US" sz="4600" spc="-100" dirty="0" err="1"/>
              <a:t>rubova</a:t>
            </a:r>
            <a:br>
              <a:rPr lang="en-US" sz="4600" spc="-100" dirty="0"/>
            </a:br>
            <a:br>
              <a:rPr lang="en-US" sz="4600" spc="-100" dirty="0"/>
            </a:br>
            <a:r>
              <a:rPr lang="en-US" spc="-100" dirty="0" err="1"/>
              <a:t>Laplaceov</a:t>
            </a:r>
            <a:r>
              <a:rPr lang="en-US" spc="-100" dirty="0"/>
              <a:t> </a:t>
            </a:r>
            <a:r>
              <a:rPr lang="en-US" spc="-100" dirty="0" err="1"/>
              <a:t>filtar</a:t>
            </a:r>
            <a:br>
              <a:rPr lang="hr-HR" spc="-100" dirty="0"/>
            </a:br>
            <a:br>
              <a:rPr lang="hr-HR" spc="-100" dirty="0"/>
            </a:br>
            <a:r>
              <a:rPr lang="hr-HR" sz="2800" spc="-100" dirty="0">
                <a:sym typeface="Wingdings" panose="05000000000000000000" pitchFamily="2" charset="2"/>
              </a:rPr>
              <a:t> nadogradnja </a:t>
            </a:r>
            <a:r>
              <a:rPr lang="hr-HR" sz="2800" spc="-100" dirty="0" err="1">
                <a:sym typeface="Wingdings" panose="05000000000000000000" pitchFamily="2" charset="2"/>
              </a:rPr>
              <a:t>Sobelovog</a:t>
            </a:r>
            <a:r>
              <a:rPr lang="hr-HR" sz="2800" spc="-100" dirty="0">
                <a:sym typeface="Wingdings" panose="05000000000000000000" pitchFamily="2" charset="2"/>
              </a:rPr>
              <a:t> filtra</a:t>
            </a:r>
            <a:endParaRPr lang="en-US" sz="4600" spc="-100" dirty="0"/>
          </a:p>
        </p:txBody>
      </p:sp>
      <p:pic>
        <p:nvPicPr>
          <p:cNvPr id="5" name="Content Placeholder 4" descr="A tree in front of a building&#10;&#10;Description automatically generated">
            <a:extLst>
              <a:ext uri="{FF2B5EF4-FFF2-40B4-BE49-F238E27FC236}">
                <a16:creationId xmlns:a16="http://schemas.microsoft.com/office/drawing/2014/main" id="{3C069D50-2C81-49C9-8FF1-90C5F84F1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037197"/>
            <a:ext cx="6367271" cy="4775453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567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4F24A-9A36-49AD-8125-530C55A04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38289"/>
            <a:ext cx="3657721" cy="3800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 err="1"/>
              <a:t>Detekcija</a:t>
            </a:r>
            <a:r>
              <a:rPr lang="en-US" sz="4600" spc="-100" dirty="0"/>
              <a:t> </a:t>
            </a:r>
            <a:r>
              <a:rPr lang="en-US" sz="4600" spc="-100" dirty="0" err="1"/>
              <a:t>rubova</a:t>
            </a:r>
            <a:br>
              <a:rPr lang="en-US" sz="4600" spc="-100" dirty="0"/>
            </a:br>
            <a:br>
              <a:rPr lang="en-US" sz="4600" spc="-100" dirty="0"/>
            </a:br>
            <a:r>
              <a:rPr lang="en-US" spc="-100" dirty="0" err="1"/>
              <a:t>Cannyjev</a:t>
            </a:r>
            <a:r>
              <a:rPr lang="en-US" spc="-100" dirty="0"/>
              <a:t> </a:t>
            </a:r>
            <a:r>
              <a:rPr lang="en-US" spc="-100" dirty="0" err="1"/>
              <a:t>filtar</a:t>
            </a:r>
            <a:br>
              <a:rPr lang="hr-HR" spc="-100" dirty="0"/>
            </a:br>
            <a:br>
              <a:rPr lang="hr-HR" spc="-100" dirty="0"/>
            </a:br>
            <a:r>
              <a:rPr lang="hr-HR" sz="2800" spc="-100" dirty="0">
                <a:sym typeface="Wingdings" panose="05000000000000000000" pitchFamily="2" charset="2"/>
              </a:rPr>
              <a:t> bolji rezultati uz pomoć </a:t>
            </a:r>
            <a:r>
              <a:rPr lang="hr-HR" sz="2800" spc="-100" dirty="0" err="1">
                <a:sym typeface="Wingdings" panose="05000000000000000000" pitchFamily="2" charset="2"/>
              </a:rPr>
              <a:t>Gaussovog</a:t>
            </a:r>
            <a:r>
              <a:rPr lang="hr-HR" sz="2800" spc="-100" dirty="0">
                <a:sym typeface="Wingdings" panose="05000000000000000000" pitchFamily="2" charset="2"/>
              </a:rPr>
              <a:t> filtra</a:t>
            </a:r>
            <a:endParaRPr lang="en-US" sz="4600" spc="-100" dirty="0"/>
          </a:p>
        </p:txBody>
      </p:sp>
      <p:pic>
        <p:nvPicPr>
          <p:cNvPr id="5" name="Content Placeholder 4" descr="A tree in front of a castle&#10;&#10;Description automatically generated">
            <a:extLst>
              <a:ext uri="{FF2B5EF4-FFF2-40B4-BE49-F238E27FC236}">
                <a16:creationId xmlns:a16="http://schemas.microsoft.com/office/drawing/2014/main" id="{9706C8AB-FBEA-4192-8D08-3F85413E9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6695" y="216828"/>
            <a:ext cx="4282145" cy="6415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725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779E5-D42A-48D1-9354-020757664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71" y="1280742"/>
            <a:ext cx="3258688" cy="800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 dirty="0" err="1"/>
              <a:t>Izoštravanje</a:t>
            </a:r>
            <a:endParaRPr lang="en-US" sz="5000" spc="-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Popovic_Zavrsni_rad.pdf - Adobe Acrobat Reader DC">
            <a:extLst>
              <a:ext uri="{FF2B5EF4-FFF2-40B4-BE49-F238E27FC236}">
                <a16:creationId xmlns:a16="http://schemas.microsoft.com/office/drawing/2014/main" id="{4EDB1616-5A02-40CC-AA23-8302D17B9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13" t="77594" r="52492" b="12148"/>
          <a:stretch/>
        </p:blipFill>
        <p:spPr>
          <a:xfrm>
            <a:off x="923470" y="4340067"/>
            <a:ext cx="2665307" cy="1212247"/>
          </a:xfrm>
          <a:prstGeom prst="rect">
            <a:avLst/>
          </a:prstGeom>
        </p:spPr>
      </p:pic>
      <p:pic>
        <p:nvPicPr>
          <p:cNvPr id="11" name="Picture 10" descr="Popovic_Zavrsni_rad.pdf - Adobe Acrobat Reader DC">
            <a:extLst>
              <a:ext uri="{FF2B5EF4-FFF2-40B4-BE49-F238E27FC236}">
                <a16:creationId xmlns:a16="http://schemas.microsoft.com/office/drawing/2014/main" id="{F75D58E9-FA74-4AC0-BABD-15584910E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19" t="47928" r="55476" b="42778"/>
          <a:stretch/>
        </p:blipFill>
        <p:spPr>
          <a:xfrm>
            <a:off x="2496059" y="2561142"/>
            <a:ext cx="1454400" cy="1197045"/>
          </a:xfrm>
          <a:prstGeom prst="rect">
            <a:avLst/>
          </a:prstGeom>
        </p:spPr>
      </p:pic>
      <p:pic>
        <p:nvPicPr>
          <p:cNvPr id="13" name="Picture 12" descr="Popovic_Zavrsni_rad.pdf - Adobe Acrobat Reader DC">
            <a:extLst>
              <a:ext uri="{FF2B5EF4-FFF2-40B4-BE49-F238E27FC236}">
                <a16:creationId xmlns:a16="http://schemas.microsoft.com/office/drawing/2014/main" id="{FE0D69CD-FAB8-47FC-9850-5DABE203D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8" t="23561" r="55782" b="67302"/>
          <a:stretch/>
        </p:blipFill>
        <p:spPr>
          <a:xfrm>
            <a:off x="521669" y="2584135"/>
            <a:ext cx="1452722" cy="1212247"/>
          </a:xfrm>
          <a:prstGeom prst="rect">
            <a:avLst/>
          </a:prstGeom>
        </p:spPr>
      </p:pic>
      <p:pic>
        <p:nvPicPr>
          <p:cNvPr id="6" name="Picture 5" descr="The tower of the city&#10;&#10;Description automatically generated">
            <a:extLst>
              <a:ext uri="{FF2B5EF4-FFF2-40B4-BE49-F238E27FC236}">
                <a16:creationId xmlns:a16="http://schemas.microsoft.com/office/drawing/2014/main" id="{5AA77EAF-68D1-4493-8A1B-B5040C99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88" y="213837"/>
            <a:ext cx="4284000" cy="64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3BD9-BAC5-4EB1-A6CA-FBDC1A12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235075"/>
            <a:ext cx="2947482" cy="2934195"/>
          </a:xfrm>
        </p:spPr>
        <p:txBody>
          <a:bodyPr/>
          <a:lstStyle/>
          <a:p>
            <a:r>
              <a:rPr lang="hr-HR" dirty="0"/>
              <a:t>Poboljšanje kontrasta</a:t>
            </a:r>
            <a:br>
              <a:rPr lang="hr-HR" dirty="0"/>
            </a:br>
            <a:br>
              <a:rPr lang="hr-HR" dirty="0"/>
            </a:br>
            <a:r>
              <a:rPr lang="hr-HR" sz="2800" dirty="0"/>
              <a:t>Ujednačavanje </a:t>
            </a:r>
            <a:r>
              <a:rPr lang="hr-HR" sz="2800" dirty="0" err="1"/>
              <a:t>histograma</a:t>
            </a:r>
            <a:endParaRPr lang="hr-HR" dirty="0"/>
          </a:p>
        </p:txBody>
      </p:sp>
      <p:pic>
        <p:nvPicPr>
          <p:cNvPr id="5" name="Content Placeholder 4" descr="A fountain with trees in the background&#10;&#10;Description automatically generated">
            <a:extLst>
              <a:ext uri="{FF2B5EF4-FFF2-40B4-BE49-F238E27FC236}">
                <a16:creationId xmlns:a16="http://schemas.microsoft.com/office/drawing/2014/main" id="{1C4AD2C4-E088-484B-904C-C9DA02FF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9336" y="863600"/>
            <a:ext cx="6834003" cy="5121275"/>
          </a:xfrm>
        </p:spPr>
      </p:pic>
      <p:pic>
        <p:nvPicPr>
          <p:cNvPr id="4" name="Picture 3" descr="Popovic_Zavrsni_rad.pdf - Adobe Acrobat Reader DC">
            <a:extLst>
              <a:ext uri="{FF2B5EF4-FFF2-40B4-BE49-F238E27FC236}">
                <a16:creationId xmlns:a16="http://schemas.microsoft.com/office/drawing/2014/main" id="{AB142174-5280-486E-9B5F-EE11D06E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13" t="37431" r="47813" b="44077"/>
          <a:stretch/>
        </p:blipFill>
        <p:spPr>
          <a:xfrm>
            <a:off x="393160" y="4403725"/>
            <a:ext cx="2667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405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170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Corbel</vt:lpstr>
      <vt:lpstr>Wingdings 2</vt:lpstr>
      <vt:lpstr>Frame</vt:lpstr>
      <vt:lpstr>Završni rad br. 6830 Poboljšanje kvalitete slike primjenom filtriranja</vt:lpstr>
      <vt:lpstr>Digitalna obrada slike</vt:lpstr>
      <vt:lpstr>Filtriranje u prostornoj domeni</vt:lpstr>
      <vt:lpstr>Zamućenje - Filtar srednje vrijednosti - Filtar vrijednosti srednjeg člana - Gaussov filtar</vt:lpstr>
      <vt:lpstr>Detekcija rubova  Sobelov filtar</vt:lpstr>
      <vt:lpstr>Detekcija rubova  Laplaceov filtar   nadogradnja Sobelovog filtra</vt:lpstr>
      <vt:lpstr>Detekcija rubova  Cannyjev filtar   bolji rezultati uz pomoć Gaussovog filtra</vt:lpstr>
      <vt:lpstr>Izoštravanje</vt:lpstr>
      <vt:lpstr>Poboljšanje kontrasta  Ujednačavanje histograma</vt:lpstr>
      <vt:lpstr>Poboljšanje kontrasta  Ujednačavanje histograma (2)</vt:lpstr>
      <vt:lpstr>Uklanjanje šuma - Filtar srednje vrijednosti - Filtar srednjeg člana - Nelokalni algoritam srednje vrijednosti</vt:lpstr>
      <vt:lpstr>Gama-korekcija</vt:lpstr>
      <vt:lpstr>Filtriranje u frekvencijskoj domeni</vt:lpstr>
      <vt:lpstr>Low-pass filtar  - uklanja visoke frekvencije</vt:lpstr>
      <vt:lpstr>High-pass filtar  - uklanja niske frekvencije</vt:lpstr>
      <vt:lpstr>Programska podrška</vt:lpstr>
      <vt:lpstr>Zaključak</vt:lpstr>
      <vt:lpstr>Hvala na pažnji!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Završni rad br. 6830 Poboljšanje kvalitete slike primjenom filtriranja</dc:title>
  <dc:creator>Ema Popovic</dc:creator>
  <cp:lastModifiedBy>Ema Popovic</cp:lastModifiedBy>
  <cp:revision>15</cp:revision>
  <dcterms:created xsi:type="dcterms:W3CDTF">2020-07-01T20:41:59Z</dcterms:created>
  <dcterms:modified xsi:type="dcterms:W3CDTF">2020-07-05T22:50:09Z</dcterms:modified>
</cp:coreProperties>
</file>